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  <p:sldMasterId id="2147483720" r:id="rId3"/>
  </p:sldMasterIdLst>
  <p:sldIdLst>
    <p:sldId id="272" r:id="rId4"/>
    <p:sldId id="366" r:id="rId5"/>
    <p:sldId id="269" r:id="rId6"/>
    <p:sldId id="267" r:id="rId7"/>
    <p:sldId id="268" r:id="rId8"/>
    <p:sldId id="270" r:id="rId9"/>
    <p:sldId id="367" r:id="rId10"/>
    <p:sldId id="294" r:id="rId11"/>
    <p:sldId id="368" r:id="rId12"/>
    <p:sldId id="278" r:id="rId13"/>
    <p:sldId id="365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>
        <p:scale>
          <a:sx n="109" d="100"/>
          <a:sy n="109" d="100"/>
        </p:scale>
        <p:origin x="-10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69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952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948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8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325"/>
            </a:lvl1pPr>
            <a:lvl2pPr marL="442930" indent="0" algn="ctr">
              <a:buNone/>
              <a:defRPr sz="1938"/>
            </a:lvl2pPr>
            <a:lvl3pPr marL="885861" indent="0" algn="ctr">
              <a:buNone/>
              <a:defRPr sz="1744"/>
            </a:lvl3pPr>
            <a:lvl4pPr marL="1328790" indent="0" algn="ctr">
              <a:buNone/>
              <a:defRPr sz="1550"/>
            </a:lvl4pPr>
            <a:lvl5pPr marL="1771721" indent="0" algn="ctr">
              <a:buNone/>
              <a:defRPr sz="1550"/>
            </a:lvl5pPr>
            <a:lvl6pPr marL="2214651" indent="0" algn="ctr">
              <a:buNone/>
              <a:defRPr sz="1550"/>
            </a:lvl6pPr>
            <a:lvl7pPr marL="2657582" indent="0" algn="ctr">
              <a:buNone/>
              <a:defRPr sz="1550"/>
            </a:lvl7pPr>
            <a:lvl8pPr marL="3100511" indent="0" algn="ctr">
              <a:buNone/>
              <a:defRPr sz="1550"/>
            </a:lvl8pPr>
            <a:lvl9pPr marL="3543442" indent="0" algn="ctr">
              <a:buNone/>
              <a:defRPr sz="155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6052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8539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58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325">
                <a:solidFill>
                  <a:schemeClr val="tx1"/>
                </a:solidFill>
              </a:defRPr>
            </a:lvl1pPr>
            <a:lvl2pPr marL="442930" indent="0">
              <a:buNone/>
              <a:defRPr sz="1938">
                <a:solidFill>
                  <a:schemeClr val="tx1">
                    <a:tint val="75000"/>
                  </a:schemeClr>
                </a:solidFill>
              </a:defRPr>
            </a:lvl2pPr>
            <a:lvl3pPr marL="885861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3pPr>
            <a:lvl4pPr marL="1328790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4pPr>
            <a:lvl5pPr marL="1771721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5pPr>
            <a:lvl6pPr marL="2214651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6pPr>
            <a:lvl7pPr marL="2657582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7pPr>
            <a:lvl8pPr marL="3100511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8pPr>
            <a:lvl9pPr marL="3543442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2679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6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6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8515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325" b="1"/>
            </a:lvl1pPr>
            <a:lvl2pPr marL="442930" indent="0">
              <a:buNone/>
              <a:defRPr sz="1938" b="1"/>
            </a:lvl2pPr>
            <a:lvl3pPr marL="885861" indent="0">
              <a:buNone/>
              <a:defRPr sz="1744" b="1"/>
            </a:lvl3pPr>
            <a:lvl4pPr marL="1328790" indent="0">
              <a:buNone/>
              <a:defRPr sz="1550" b="1"/>
            </a:lvl4pPr>
            <a:lvl5pPr marL="1771721" indent="0">
              <a:buNone/>
              <a:defRPr sz="1550" b="1"/>
            </a:lvl5pPr>
            <a:lvl6pPr marL="2214651" indent="0">
              <a:buNone/>
              <a:defRPr sz="1550" b="1"/>
            </a:lvl6pPr>
            <a:lvl7pPr marL="2657582" indent="0">
              <a:buNone/>
              <a:defRPr sz="1550" b="1"/>
            </a:lvl7pPr>
            <a:lvl8pPr marL="3100511" indent="0">
              <a:buNone/>
              <a:defRPr sz="1550" b="1"/>
            </a:lvl8pPr>
            <a:lvl9pPr marL="3543442" indent="0">
              <a:buNone/>
              <a:defRPr sz="155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325" b="1"/>
            </a:lvl1pPr>
            <a:lvl2pPr marL="442930" indent="0">
              <a:buNone/>
              <a:defRPr sz="1938" b="1"/>
            </a:lvl2pPr>
            <a:lvl3pPr marL="885861" indent="0">
              <a:buNone/>
              <a:defRPr sz="1744" b="1"/>
            </a:lvl3pPr>
            <a:lvl4pPr marL="1328790" indent="0">
              <a:buNone/>
              <a:defRPr sz="1550" b="1"/>
            </a:lvl4pPr>
            <a:lvl5pPr marL="1771721" indent="0">
              <a:buNone/>
              <a:defRPr sz="1550" b="1"/>
            </a:lvl5pPr>
            <a:lvl6pPr marL="2214651" indent="0">
              <a:buNone/>
              <a:defRPr sz="1550" b="1"/>
            </a:lvl6pPr>
            <a:lvl7pPr marL="2657582" indent="0">
              <a:buNone/>
              <a:defRPr sz="1550" b="1"/>
            </a:lvl7pPr>
            <a:lvl8pPr marL="3100511" indent="0">
              <a:buNone/>
              <a:defRPr sz="1550" b="1"/>
            </a:lvl8pPr>
            <a:lvl9pPr marL="3543442" indent="0">
              <a:buNone/>
              <a:defRPr sz="155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0971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8883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3589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1"/>
            <a:ext cx="2949178" cy="1600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100"/>
            </a:lvl1pPr>
            <a:lvl2pPr>
              <a:defRPr sz="2713"/>
            </a:lvl2pPr>
            <a:lvl3pPr>
              <a:defRPr sz="2325"/>
            </a:lvl3pPr>
            <a:lvl4pPr>
              <a:defRPr sz="1938"/>
            </a:lvl4pPr>
            <a:lvl5pPr>
              <a:defRPr sz="1938"/>
            </a:lvl5pPr>
            <a:lvl6pPr>
              <a:defRPr sz="1938"/>
            </a:lvl6pPr>
            <a:lvl7pPr>
              <a:defRPr sz="1938"/>
            </a:lvl7pPr>
            <a:lvl8pPr>
              <a:defRPr sz="1938"/>
            </a:lvl8pPr>
            <a:lvl9pPr>
              <a:defRPr sz="193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50"/>
            </a:lvl1pPr>
            <a:lvl2pPr marL="442930" indent="0">
              <a:buNone/>
              <a:defRPr sz="1357"/>
            </a:lvl2pPr>
            <a:lvl3pPr marL="885861" indent="0">
              <a:buNone/>
              <a:defRPr sz="1162"/>
            </a:lvl3pPr>
            <a:lvl4pPr marL="1328790" indent="0">
              <a:buNone/>
              <a:defRPr sz="968"/>
            </a:lvl4pPr>
            <a:lvl5pPr marL="1771721" indent="0">
              <a:buNone/>
              <a:defRPr sz="968"/>
            </a:lvl5pPr>
            <a:lvl6pPr marL="2214651" indent="0">
              <a:buNone/>
              <a:defRPr sz="968"/>
            </a:lvl6pPr>
            <a:lvl7pPr marL="2657582" indent="0">
              <a:buNone/>
              <a:defRPr sz="968"/>
            </a:lvl7pPr>
            <a:lvl8pPr marL="3100511" indent="0">
              <a:buNone/>
              <a:defRPr sz="968"/>
            </a:lvl8pPr>
            <a:lvl9pPr marL="3543442" indent="0">
              <a:buNone/>
              <a:defRPr sz="9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802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77439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1"/>
            <a:ext cx="2949178" cy="1600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100"/>
            </a:lvl1pPr>
            <a:lvl2pPr marL="442930" indent="0">
              <a:buNone/>
              <a:defRPr sz="2713"/>
            </a:lvl2pPr>
            <a:lvl3pPr marL="885861" indent="0">
              <a:buNone/>
              <a:defRPr sz="2325"/>
            </a:lvl3pPr>
            <a:lvl4pPr marL="1328790" indent="0">
              <a:buNone/>
              <a:defRPr sz="1938"/>
            </a:lvl4pPr>
            <a:lvl5pPr marL="1771721" indent="0">
              <a:buNone/>
              <a:defRPr sz="1938"/>
            </a:lvl5pPr>
            <a:lvl6pPr marL="2214651" indent="0">
              <a:buNone/>
              <a:defRPr sz="1938"/>
            </a:lvl6pPr>
            <a:lvl7pPr marL="2657582" indent="0">
              <a:buNone/>
              <a:defRPr sz="1938"/>
            </a:lvl7pPr>
            <a:lvl8pPr marL="3100511" indent="0">
              <a:buNone/>
              <a:defRPr sz="1938"/>
            </a:lvl8pPr>
            <a:lvl9pPr marL="3543442" indent="0">
              <a:buNone/>
              <a:defRPr sz="193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50"/>
            </a:lvl1pPr>
            <a:lvl2pPr marL="442930" indent="0">
              <a:buNone/>
              <a:defRPr sz="1357"/>
            </a:lvl2pPr>
            <a:lvl3pPr marL="885861" indent="0">
              <a:buNone/>
              <a:defRPr sz="1162"/>
            </a:lvl3pPr>
            <a:lvl4pPr marL="1328790" indent="0">
              <a:buNone/>
              <a:defRPr sz="968"/>
            </a:lvl4pPr>
            <a:lvl5pPr marL="1771721" indent="0">
              <a:buNone/>
              <a:defRPr sz="968"/>
            </a:lvl5pPr>
            <a:lvl6pPr marL="2214651" indent="0">
              <a:buNone/>
              <a:defRPr sz="968"/>
            </a:lvl6pPr>
            <a:lvl7pPr marL="2657582" indent="0">
              <a:buNone/>
              <a:defRPr sz="968"/>
            </a:lvl7pPr>
            <a:lvl8pPr marL="3100511" indent="0">
              <a:buNone/>
              <a:defRPr sz="968"/>
            </a:lvl8pPr>
            <a:lvl9pPr marL="3543442" indent="0">
              <a:buNone/>
              <a:defRPr sz="9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20323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85181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8526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203486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262596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0352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496472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842418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480975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7359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81388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168397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072856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07507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1218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965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263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192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6210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2571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8688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88CC7-59FD-8349-8330-3CDC524F45E3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3062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6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4A27A-C065-A544-9B77-D23FF66B1DCF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2F697-AC57-EF4D-B637-5D0C69163F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248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885861" rtl="0" eaLnBrk="1" latinLnBrk="0" hangingPunct="1">
        <a:lnSpc>
          <a:spcPct val="90000"/>
        </a:lnSpc>
        <a:spcBef>
          <a:spcPct val="0"/>
        </a:spcBef>
        <a:buNone/>
        <a:defRPr sz="42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1465" indent="-221465" algn="l" defTabSz="885861" rtl="0" eaLnBrk="1" latinLnBrk="0" hangingPunct="1">
        <a:lnSpc>
          <a:spcPct val="90000"/>
        </a:lnSpc>
        <a:spcBef>
          <a:spcPts val="968"/>
        </a:spcBef>
        <a:buFont typeface="Arial" panose="020B0604020202020204" pitchFamily="34" charset="0"/>
        <a:buChar char="•"/>
        <a:defRPr sz="2713" kern="1200">
          <a:solidFill>
            <a:schemeClr val="tx1"/>
          </a:solidFill>
          <a:latin typeface="+mn-lt"/>
          <a:ea typeface="+mn-ea"/>
          <a:cs typeface="+mn-cs"/>
        </a:defRPr>
      </a:lvl1pPr>
      <a:lvl2pPr marL="664396" indent="-221465" algn="l" defTabSz="885861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2325" kern="1200">
          <a:solidFill>
            <a:schemeClr val="tx1"/>
          </a:solidFill>
          <a:latin typeface="+mn-lt"/>
          <a:ea typeface="+mn-ea"/>
          <a:cs typeface="+mn-cs"/>
        </a:defRPr>
      </a:lvl2pPr>
      <a:lvl3pPr marL="1107325" indent="-221465" algn="l" defTabSz="885861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3pPr>
      <a:lvl4pPr marL="1550256" indent="-221465" algn="l" defTabSz="885861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4" kern="1200">
          <a:solidFill>
            <a:schemeClr val="tx1"/>
          </a:solidFill>
          <a:latin typeface="+mn-lt"/>
          <a:ea typeface="+mn-ea"/>
          <a:cs typeface="+mn-cs"/>
        </a:defRPr>
      </a:lvl4pPr>
      <a:lvl5pPr marL="1993186" indent="-221465" algn="l" defTabSz="885861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4" kern="1200">
          <a:solidFill>
            <a:schemeClr val="tx1"/>
          </a:solidFill>
          <a:latin typeface="+mn-lt"/>
          <a:ea typeface="+mn-ea"/>
          <a:cs typeface="+mn-cs"/>
        </a:defRPr>
      </a:lvl5pPr>
      <a:lvl6pPr marL="2436117" indent="-221465" algn="l" defTabSz="885861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4" kern="1200">
          <a:solidFill>
            <a:schemeClr val="tx1"/>
          </a:solidFill>
          <a:latin typeface="+mn-lt"/>
          <a:ea typeface="+mn-ea"/>
          <a:cs typeface="+mn-cs"/>
        </a:defRPr>
      </a:lvl6pPr>
      <a:lvl7pPr marL="2879046" indent="-221465" algn="l" defTabSz="885861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4" kern="1200">
          <a:solidFill>
            <a:schemeClr val="tx1"/>
          </a:solidFill>
          <a:latin typeface="+mn-lt"/>
          <a:ea typeface="+mn-ea"/>
          <a:cs typeface="+mn-cs"/>
        </a:defRPr>
      </a:lvl7pPr>
      <a:lvl8pPr marL="3321977" indent="-221465" algn="l" defTabSz="885861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4" kern="1200">
          <a:solidFill>
            <a:schemeClr val="tx1"/>
          </a:solidFill>
          <a:latin typeface="+mn-lt"/>
          <a:ea typeface="+mn-ea"/>
          <a:cs typeface="+mn-cs"/>
        </a:defRPr>
      </a:lvl8pPr>
      <a:lvl9pPr marL="3764907" indent="-221465" algn="l" defTabSz="885861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5861" rtl="0" eaLnBrk="1" latinLnBrk="0" hangingPunct="1">
        <a:defRPr sz="1744" kern="1200">
          <a:solidFill>
            <a:schemeClr val="tx1"/>
          </a:solidFill>
          <a:latin typeface="+mn-lt"/>
          <a:ea typeface="+mn-ea"/>
          <a:cs typeface="+mn-cs"/>
        </a:defRPr>
      </a:lvl1pPr>
      <a:lvl2pPr marL="442930" algn="l" defTabSz="885861" rtl="0" eaLnBrk="1" latinLnBrk="0" hangingPunct="1">
        <a:defRPr sz="1744" kern="1200">
          <a:solidFill>
            <a:schemeClr val="tx1"/>
          </a:solidFill>
          <a:latin typeface="+mn-lt"/>
          <a:ea typeface="+mn-ea"/>
          <a:cs typeface="+mn-cs"/>
        </a:defRPr>
      </a:lvl2pPr>
      <a:lvl3pPr marL="885861" algn="l" defTabSz="885861" rtl="0" eaLnBrk="1" latinLnBrk="0" hangingPunct="1">
        <a:defRPr sz="1744" kern="1200">
          <a:solidFill>
            <a:schemeClr val="tx1"/>
          </a:solidFill>
          <a:latin typeface="+mn-lt"/>
          <a:ea typeface="+mn-ea"/>
          <a:cs typeface="+mn-cs"/>
        </a:defRPr>
      </a:lvl3pPr>
      <a:lvl4pPr marL="1328790" algn="l" defTabSz="885861" rtl="0" eaLnBrk="1" latinLnBrk="0" hangingPunct="1">
        <a:defRPr sz="1744" kern="1200">
          <a:solidFill>
            <a:schemeClr val="tx1"/>
          </a:solidFill>
          <a:latin typeface="+mn-lt"/>
          <a:ea typeface="+mn-ea"/>
          <a:cs typeface="+mn-cs"/>
        </a:defRPr>
      </a:lvl4pPr>
      <a:lvl5pPr marL="1771721" algn="l" defTabSz="885861" rtl="0" eaLnBrk="1" latinLnBrk="0" hangingPunct="1">
        <a:defRPr sz="1744" kern="1200">
          <a:solidFill>
            <a:schemeClr val="tx1"/>
          </a:solidFill>
          <a:latin typeface="+mn-lt"/>
          <a:ea typeface="+mn-ea"/>
          <a:cs typeface="+mn-cs"/>
        </a:defRPr>
      </a:lvl5pPr>
      <a:lvl6pPr marL="2214651" algn="l" defTabSz="885861" rtl="0" eaLnBrk="1" latinLnBrk="0" hangingPunct="1">
        <a:defRPr sz="1744" kern="1200">
          <a:solidFill>
            <a:schemeClr val="tx1"/>
          </a:solidFill>
          <a:latin typeface="+mn-lt"/>
          <a:ea typeface="+mn-ea"/>
          <a:cs typeface="+mn-cs"/>
        </a:defRPr>
      </a:lvl6pPr>
      <a:lvl7pPr marL="2657582" algn="l" defTabSz="885861" rtl="0" eaLnBrk="1" latinLnBrk="0" hangingPunct="1">
        <a:defRPr sz="1744" kern="1200">
          <a:solidFill>
            <a:schemeClr val="tx1"/>
          </a:solidFill>
          <a:latin typeface="+mn-lt"/>
          <a:ea typeface="+mn-ea"/>
          <a:cs typeface="+mn-cs"/>
        </a:defRPr>
      </a:lvl7pPr>
      <a:lvl8pPr marL="3100511" algn="l" defTabSz="885861" rtl="0" eaLnBrk="1" latinLnBrk="0" hangingPunct="1">
        <a:defRPr sz="1744" kern="1200">
          <a:solidFill>
            <a:schemeClr val="tx1"/>
          </a:solidFill>
          <a:latin typeface="+mn-lt"/>
          <a:ea typeface="+mn-ea"/>
          <a:cs typeface="+mn-cs"/>
        </a:defRPr>
      </a:lvl8pPr>
      <a:lvl9pPr marL="3543442" algn="l" defTabSz="885861" rtl="0" eaLnBrk="1" latinLnBrk="0" hangingPunct="1">
        <a:defRPr sz="17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88CC7-59FD-8349-8330-3CDC524F45E3}" type="datetimeFigureOut">
              <a:rPr lang="es-MX" smtClean="0"/>
              <a:t>23/09/2025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84584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ACTA%206%20COMITE%20DE%20ADQ.pdf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hyperlink" Target="ACTA%208%20COMITE%20DE%20ADQ.pdf" TargetMode="External"/><Relationship Id="rId4" Type="http://schemas.openxmlformats.org/officeDocument/2006/relationships/hyperlink" Target="ACTA%207%20COMITE%20DE%20ADQ.pd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5.2.%20EstadoResultado_2do%20trim.pdf" TargetMode="Externa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5.2.%20EstadoSituacionFinanciera_2dotrim.pdf" TargetMode="Externa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5.2.%20BalanzaComprobacion_2do%20trim.pdf" TargetMode="Externa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5.2.%20EstadoFlujosEfectivo_2do%20trim.pdf" TargetMode="Externa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5.2.%20EstadoAnaliticoPresupuestoEgresos_2dotrim.pdf" TargetMode="External"/><Relationship Id="rId2" Type="http://schemas.openxmlformats.org/officeDocument/2006/relationships/hyperlink" Target="5.2.%20AnaliticoPresupuestoIngresos_2do%20trim.pdf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B8D417AA-182D-9348-A8D7-D5349659AEBF}"/>
              </a:ext>
            </a:extLst>
          </p:cNvPr>
          <p:cNvSpPr txBox="1"/>
          <p:nvPr/>
        </p:nvSpPr>
        <p:spPr>
          <a:xfrm>
            <a:off x="1060544" y="2329176"/>
            <a:ext cx="7239482" cy="7483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263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INFORME FINANCIERO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C60FECC-E690-8F41-98F6-25C1057B0BE0}"/>
              </a:ext>
            </a:extLst>
          </p:cNvPr>
          <p:cNvSpPr txBox="1"/>
          <p:nvPr/>
        </p:nvSpPr>
        <p:spPr>
          <a:xfrm>
            <a:off x="3163604" y="3759771"/>
            <a:ext cx="2816798" cy="5098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713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II TRIM 2025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A249AC-7D68-1AE0-9213-4D0B9C7EC3CE}"/>
              </a:ext>
            </a:extLst>
          </p:cNvPr>
          <p:cNvSpPr/>
          <p:nvPr/>
        </p:nvSpPr>
        <p:spPr>
          <a:xfrm>
            <a:off x="2659789" y="3184032"/>
            <a:ext cx="3824423" cy="165648"/>
          </a:xfrm>
          <a:prstGeom prst="rect">
            <a:avLst/>
          </a:prstGeom>
          <a:solidFill>
            <a:srgbClr val="006C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9AB9B63-9F7B-693E-F5FB-9C48766A6174}"/>
              </a:ext>
            </a:extLst>
          </p:cNvPr>
          <p:cNvSpPr/>
          <p:nvPr/>
        </p:nvSpPr>
        <p:spPr>
          <a:xfrm>
            <a:off x="2659788" y="3428102"/>
            <a:ext cx="3824423" cy="165647"/>
          </a:xfrm>
          <a:prstGeom prst="rect">
            <a:avLst/>
          </a:prstGeom>
          <a:solidFill>
            <a:srgbClr val="009C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1367EC0-3F24-774C-E2F6-6CB9992F7DC3}"/>
              </a:ext>
            </a:extLst>
          </p:cNvPr>
          <p:cNvSpPr txBox="1"/>
          <p:nvPr/>
        </p:nvSpPr>
        <p:spPr>
          <a:xfrm>
            <a:off x="2228336" y="1595919"/>
            <a:ext cx="457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PUNTO No.5.4</a:t>
            </a:r>
          </a:p>
        </p:txBody>
      </p:sp>
    </p:spTree>
    <p:extLst>
      <p:ext uri="{BB962C8B-B14F-4D97-AF65-F5344CB8AC3E}">
        <p14:creationId xmlns:p14="http://schemas.microsoft.com/office/powerpoint/2010/main" val="2495272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33C90C0-9028-9449-917E-87A0CBC65B9C}"/>
              </a:ext>
            </a:extLst>
          </p:cNvPr>
          <p:cNvSpPr txBox="1"/>
          <p:nvPr/>
        </p:nvSpPr>
        <p:spPr>
          <a:xfrm>
            <a:off x="3827813" y="1637606"/>
            <a:ext cx="1486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342900">
              <a:defRPr/>
            </a:pPr>
            <a:r>
              <a:rPr lang="es-MX" dirty="0">
                <a:solidFill>
                  <a:prstClr val="white"/>
                </a:solidFill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CONVENIOS </a:t>
            </a:r>
            <a:endParaRPr lang="es-MX" sz="1500" b="1" dirty="0">
              <a:solidFill>
                <a:prstClr val="white"/>
              </a:solidFill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E91294C1-AE43-41D8-BC42-4F2A938B1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455789"/>
              </p:ext>
            </p:extLst>
          </p:nvPr>
        </p:nvGraphicFramePr>
        <p:xfrm>
          <a:off x="264405" y="1637606"/>
          <a:ext cx="8801083" cy="253346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2942">
                  <a:extLst>
                    <a:ext uri="{9D8B030D-6E8A-4147-A177-3AD203B41FA5}">
                      <a16:colId xmlns:a16="http://schemas.microsoft.com/office/drawing/2014/main" val="2532533064"/>
                    </a:ext>
                  </a:extLst>
                </a:gridCol>
                <a:gridCol w="804789">
                  <a:extLst>
                    <a:ext uri="{9D8B030D-6E8A-4147-A177-3AD203B41FA5}">
                      <a16:colId xmlns:a16="http://schemas.microsoft.com/office/drawing/2014/main" val="2063386939"/>
                    </a:ext>
                  </a:extLst>
                </a:gridCol>
                <a:gridCol w="994142">
                  <a:extLst>
                    <a:ext uri="{9D8B030D-6E8A-4147-A177-3AD203B41FA5}">
                      <a16:colId xmlns:a16="http://schemas.microsoft.com/office/drawing/2014/main" val="136852603"/>
                    </a:ext>
                  </a:extLst>
                </a:gridCol>
                <a:gridCol w="595797">
                  <a:extLst>
                    <a:ext uri="{9D8B030D-6E8A-4147-A177-3AD203B41FA5}">
                      <a16:colId xmlns:a16="http://schemas.microsoft.com/office/drawing/2014/main" val="1077808048"/>
                    </a:ext>
                  </a:extLst>
                </a:gridCol>
                <a:gridCol w="573479">
                  <a:extLst>
                    <a:ext uri="{9D8B030D-6E8A-4147-A177-3AD203B41FA5}">
                      <a16:colId xmlns:a16="http://schemas.microsoft.com/office/drawing/2014/main" val="421252410"/>
                    </a:ext>
                  </a:extLst>
                </a:gridCol>
                <a:gridCol w="546739">
                  <a:extLst>
                    <a:ext uri="{9D8B030D-6E8A-4147-A177-3AD203B41FA5}">
                      <a16:colId xmlns:a16="http://schemas.microsoft.com/office/drawing/2014/main" val="668068422"/>
                    </a:ext>
                  </a:extLst>
                </a:gridCol>
                <a:gridCol w="473452">
                  <a:extLst>
                    <a:ext uri="{9D8B030D-6E8A-4147-A177-3AD203B41FA5}">
                      <a16:colId xmlns:a16="http://schemas.microsoft.com/office/drawing/2014/main" val="22044864"/>
                    </a:ext>
                  </a:extLst>
                </a:gridCol>
                <a:gridCol w="517082">
                  <a:extLst>
                    <a:ext uri="{9D8B030D-6E8A-4147-A177-3AD203B41FA5}">
                      <a16:colId xmlns:a16="http://schemas.microsoft.com/office/drawing/2014/main" val="3998101160"/>
                    </a:ext>
                  </a:extLst>
                </a:gridCol>
                <a:gridCol w="450643">
                  <a:extLst>
                    <a:ext uri="{9D8B030D-6E8A-4147-A177-3AD203B41FA5}">
                      <a16:colId xmlns:a16="http://schemas.microsoft.com/office/drawing/2014/main" val="1415292465"/>
                    </a:ext>
                  </a:extLst>
                </a:gridCol>
                <a:gridCol w="524478">
                  <a:extLst>
                    <a:ext uri="{9D8B030D-6E8A-4147-A177-3AD203B41FA5}">
                      <a16:colId xmlns:a16="http://schemas.microsoft.com/office/drawing/2014/main" val="773713144"/>
                    </a:ext>
                  </a:extLst>
                </a:gridCol>
                <a:gridCol w="546120">
                  <a:extLst>
                    <a:ext uri="{9D8B030D-6E8A-4147-A177-3AD203B41FA5}">
                      <a16:colId xmlns:a16="http://schemas.microsoft.com/office/drawing/2014/main" val="2369906269"/>
                    </a:ext>
                  </a:extLst>
                </a:gridCol>
                <a:gridCol w="546120">
                  <a:extLst>
                    <a:ext uri="{9D8B030D-6E8A-4147-A177-3AD203B41FA5}">
                      <a16:colId xmlns:a16="http://schemas.microsoft.com/office/drawing/2014/main" val="1590990004"/>
                    </a:ext>
                  </a:extLst>
                </a:gridCol>
                <a:gridCol w="553758">
                  <a:extLst>
                    <a:ext uri="{9D8B030D-6E8A-4147-A177-3AD203B41FA5}">
                      <a16:colId xmlns:a16="http://schemas.microsoft.com/office/drawing/2014/main" val="535630861"/>
                    </a:ext>
                  </a:extLst>
                </a:gridCol>
                <a:gridCol w="445760">
                  <a:extLst>
                    <a:ext uri="{9D8B030D-6E8A-4147-A177-3AD203B41FA5}">
                      <a16:colId xmlns:a16="http://schemas.microsoft.com/office/drawing/2014/main" val="3863868871"/>
                    </a:ext>
                  </a:extLst>
                </a:gridCol>
                <a:gridCol w="585782">
                  <a:extLst>
                    <a:ext uri="{9D8B030D-6E8A-4147-A177-3AD203B41FA5}">
                      <a16:colId xmlns:a16="http://schemas.microsoft.com/office/drawing/2014/main" val="1922467557"/>
                    </a:ext>
                  </a:extLst>
                </a:gridCol>
              </a:tblGrid>
              <a:tr h="307112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UNIVERSIDAD TECNOLÓGICA DE GUAYMAS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s-MX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DE  JUNIO DEL 2025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688716"/>
                  </a:ext>
                </a:extLst>
              </a:tr>
              <a:tr h="450306"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CAPÍTULO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DESCRIPCIÓN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EJERCIDO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ENERO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JUNIO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JULIO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SEPT.</a:t>
                      </a:r>
                    </a:p>
                    <a:p>
                      <a:pPr algn="ctr"/>
                      <a:endParaRPr lang="es-MX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OCT. </a:t>
                      </a:r>
                    </a:p>
                    <a:p>
                      <a:pPr algn="ctr"/>
                      <a:endParaRPr lang="es-MX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NOV.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543719"/>
                  </a:ext>
                </a:extLst>
              </a:tr>
              <a:tr h="51142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MATERIALES Y SUMINISTROS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830,440.42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102,700.42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77,742.70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50,663.39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282,954.33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161,473.70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154,905.88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070288"/>
                  </a:ext>
                </a:extLst>
              </a:tr>
              <a:tr h="3071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SERVICIOS GENERALES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3,048,327.13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296,063.02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186,895.95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213,175.21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1,144,503.19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661,936.77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545,752.99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86850"/>
                  </a:ext>
                </a:extLst>
              </a:tr>
              <a:tr h="52316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TRANSFERENCIAS, ASIGNACIONES, SUBSIDIOS Y OTRAS AYUDAS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73,312.00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10,672.00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9,280.00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10,672.00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10,672.00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10,672.00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21,344.00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482414"/>
                  </a:ext>
                </a:extLst>
              </a:tr>
              <a:tr h="307112">
                <a:tc>
                  <a:txBody>
                    <a:bodyPr/>
                    <a:lstStyle/>
                    <a:p>
                      <a:pPr algn="ctr" fontAlgn="t"/>
                      <a:r>
                        <a:rPr lang="es-MX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144" marR="7144" marT="7144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144" marR="7144" marT="7144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3,952,079.55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409,435.44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273,918.65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274,510.60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1,438,129.54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834,982.47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772,002.87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MX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725283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BD2FE021-8A95-4340-A780-1A732BFC9A89}"/>
              </a:ext>
            </a:extLst>
          </p:cNvPr>
          <p:cNvSpPr txBox="1"/>
          <p:nvPr/>
        </p:nvSpPr>
        <p:spPr>
          <a:xfrm>
            <a:off x="5165877" y="860470"/>
            <a:ext cx="3625584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>
                <a:latin typeface="Arial" panose="020B0604020202020204" pitchFamily="34" charset="0"/>
                <a:cs typeface="Arial" panose="020B0604020202020204" pitchFamily="34" charset="0"/>
              </a:rPr>
              <a:t>IMPORTE EJERCIDO II TRIMESTRE</a:t>
            </a:r>
          </a:p>
          <a:p>
            <a:pPr algn="ctr"/>
            <a:r>
              <a:rPr lang="es-MX" sz="1600" b="1" dirty="0">
                <a:solidFill>
                  <a:srgbClr val="0058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$2,994,214.86</a:t>
            </a:r>
          </a:p>
          <a:p>
            <a:pPr algn="ctr"/>
            <a:endParaRPr lang="es-MX" sz="1050" b="1" dirty="0">
              <a:solidFill>
                <a:srgbClr val="00586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928BFD9-EF7F-1EFF-271C-2BBA03343C26}"/>
              </a:ext>
            </a:extLst>
          </p:cNvPr>
          <p:cNvSpPr txBox="1"/>
          <p:nvPr/>
        </p:nvSpPr>
        <p:spPr>
          <a:xfrm>
            <a:off x="5353268" y="4948203"/>
            <a:ext cx="3536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>
                <a:latin typeface="Arial" panose="020B0604020202020204" pitchFamily="34" charset="0"/>
                <a:cs typeface="Arial" panose="020B0604020202020204" pitchFamily="34" charset="0"/>
              </a:rPr>
              <a:t>ACTAS DE COMTE DE ADQ.</a:t>
            </a:r>
          </a:p>
          <a:p>
            <a:pPr algn="ctr"/>
            <a:r>
              <a:rPr lang="es-MX" sz="1600" b="1" dirty="0">
                <a:solidFill>
                  <a:srgbClr val="00586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action="ppaction://hlinkfile"/>
              </a:rPr>
              <a:t>6/2025</a:t>
            </a:r>
            <a:endParaRPr lang="es-MX" sz="1600" b="1" dirty="0">
              <a:solidFill>
                <a:srgbClr val="00586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600" b="1" dirty="0">
                <a:solidFill>
                  <a:srgbClr val="00586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 action="ppaction://hlinkfile"/>
              </a:rPr>
              <a:t>7/2025</a:t>
            </a:r>
            <a:endParaRPr lang="es-MX" sz="1600" b="1" dirty="0">
              <a:solidFill>
                <a:srgbClr val="00586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600" b="1" dirty="0">
                <a:solidFill>
                  <a:srgbClr val="00586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 action="ppaction://hlinkfile"/>
              </a:rPr>
              <a:t>8/2025</a:t>
            </a:r>
            <a:endParaRPr lang="es-MX" sz="1050" b="1" dirty="0">
              <a:solidFill>
                <a:srgbClr val="0058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006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B8D417AA-182D-9348-A8D7-D5349659AEBF}"/>
              </a:ext>
            </a:extLst>
          </p:cNvPr>
          <p:cNvSpPr txBox="1"/>
          <p:nvPr/>
        </p:nvSpPr>
        <p:spPr>
          <a:xfrm>
            <a:off x="2496748" y="1570222"/>
            <a:ext cx="4150495" cy="1404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263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INFORME </a:t>
            </a:r>
          </a:p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263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FINANCIERO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A249AC-7D68-1AE0-9213-4D0B9C7EC3CE}"/>
              </a:ext>
            </a:extLst>
          </p:cNvPr>
          <p:cNvSpPr/>
          <p:nvPr/>
        </p:nvSpPr>
        <p:spPr>
          <a:xfrm>
            <a:off x="2659789" y="3184032"/>
            <a:ext cx="3824423" cy="165648"/>
          </a:xfrm>
          <a:prstGeom prst="rect">
            <a:avLst/>
          </a:prstGeom>
          <a:solidFill>
            <a:srgbClr val="006C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9AB9B63-9F7B-693E-F5FB-9C48766A6174}"/>
              </a:ext>
            </a:extLst>
          </p:cNvPr>
          <p:cNvSpPr/>
          <p:nvPr/>
        </p:nvSpPr>
        <p:spPr>
          <a:xfrm>
            <a:off x="2659788" y="3428102"/>
            <a:ext cx="3824423" cy="165647"/>
          </a:xfrm>
          <a:prstGeom prst="rect">
            <a:avLst/>
          </a:prstGeom>
          <a:solidFill>
            <a:srgbClr val="009C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0ED9875-F530-4D2F-8A6A-E70EA7A39EB5}"/>
              </a:ext>
            </a:extLst>
          </p:cNvPr>
          <p:cNvSpPr txBox="1"/>
          <p:nvPr/>
        </p:nvSpPr>
        <p:spPr>
          <a:xfrm>
            <a:off x="3163597" y="3759771"/>
            <a:ext cx="2816798" cy="5098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713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II TRIM 2025</a:t>
            </a:r>
          </a:p>
        </p:txBody>
      </p:sp>
    </p:spTree>
    <p:extLst>
      <p:ext uri="{BB962C8B-B14F-4D97-AF65-F5344CB8AC3E}">
        <p14:creationId xmlns:p14="http://schemas.microsoft.com/office/powerpoint/2010/main" val="3287101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98C3B-AE77-7868-4BC3-0265E03DE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A1207979-1441-59E9-B3E1-9CF578A42A17}"/>
              </a:ext>
            </a:extLst>
          </p:cNvPr>
          <p:cNvSpPr txBox="1"/>
          <p:nvPr/>
        </p:nvSpPr>
        <p:spPr>
          <a:xfrm>
            <a:off x="1696863" y="2349884"/>
            <a:ext cx="5750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ESTADOS FINANCIEROS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531BCFF-2D70-45AB-8F62-193B65A486BA}"/>
              </a:ext>
            </a:extLst>
          </p:cNvPr>
          <p:cNvSpPr/>
          <p:nvPr/>
        </p:nvSpPr>
        <p:spPr>
          <a:xfrm>
            <a:off x="2659789" y="3184032"/>
            <a:ext cx="3824423" cy="165648"/>
          </a:xfrm>
          <a:prstGeom prst="rect">
            <a:avLst/>
          </a:prstGeom>
          <a:solidFill>
            <a:srgbClr val="006C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46191E9-EEAA-0E90-EE1B-B26C1BF8D454}"/>
              </a:ext>
            </a:extLst>
          </p:cNvPr>
          <p:cNvSpPr/>
          <p:nvPr/>
        </p:nvSpPr>
        <p:spPr>
          <a:xfrm>
            <a:off x="2659788" y="3428102"/>
            <a:ext cx="3824423" cy="165647"/>
          </a:xfrm>
          <a:prstGeom prst="rect">
            <a:avLst/>
          </a:prstGeom>
          <a:solidFill>
            <a:srgbClr val="009C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D3213E8-3881-8A96-4DD7-D607A17A7E14}"/>
              </a:ext>
            </a:extLst>
          </p:cNvPr>
          <p:cNvSpPr txBox="1"/>
          <p:nvPr/>
        </p:nvSpPr>
        <p:spPr>
          <a:xfrm>
            <a:off x="3163597" y="3759771"/>
            <a:ext cx="2816798" cy="5098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713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II TRIM 2025</a:t>
            </a:r>
          </a:p>
        </p:txBody>
      </p:sp>
    </p:spTree>
    <p:extLst>
      <p:ext uri="{BB962C8B-B14F-4D97-AF65-F5344CB8AC3E}">
        <p14:creationId xmlns:p14="http://schemas.microsoft.com/office/powerpoint/2010/main" val="2945066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F94B0BA-D5CD-4C8E-9B16-8BED87025D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711260"/>
              </p:ext>
            </p:extLst>
          </p:nvPr>
        </p:nvGraphicFramePr>
        <p:xfrm>
          <a:off x="433819" y="2028724"/>
          <a:ext cx="8276360" cy="2935647"/>
        </p:xfrm>
        <a:graphic>
          <a:graphicData uri="http://schemas.openxmlformats.org/drawingml/2006/table">
            <a:tbl>
              <a:tblPr firstRow="1" firstCol="1" bandRow="1"/>
              <a:tblGrid>
                <a:gridCol w="2041814">
                  <a:extLst>
                    <a:ext uri="{9D8B030D-6E8A-4147-A177-3AD203B41FA5}">
                      <a16:colId xmlns:a16="http://schemas.microsoft.com/office/drawing/2014/main" val="1736362815"/>
                    </a:ext>
                  </a:extLst>
                </a:gridCol>
                <a:gridCol w="1963882">
                  <a:extLst>
                    <a:ext uri="{9D8B030D-6E8A-4147-A177-3AD203B41FA5}">
                      <a16:colId xmlns:a16="http://schemas.microsoft.com/office/drawing/2014/main" val="714078144"/>
                    </a:ext>
                  </a:extLst>
                </a:gridCol>
                <a:gridCol w="1002818">
                  <a:extLst>
                    <a:ext uri="{9D8B030D-6E8A-4147-A177-3AD203B41FA5}">
                      <a16:colId xmlns:a16="http://schemas.microsoft.com/office/drawing/2014/main" val="835642265"/>
                    </a:ext>
                  </a:extLst>
                </a:gridCol>
                <a:gridCol w="2379424">
                  <a:extLst>
                    <a:ext uri="{9D8B030D-6E8A-4147-A177-3AD203B41FA5}">
                      <a16:colId xmlns:a16="http://schemas.microsoft.com/office/drawing/2014/main" val="3954098134"/>
                    </a:ext>
                  </a:extLst>
                </a:gridCol>
                <a:gridCol w="888422">
                  <a:extLst>
                    <a:ext uri="{9D8B030D-6E8A-4147-A177-3AD203B41FA5}">
                      <a16:colId xmlns:a16="http://schemas.microsoft.com/office/drawing/2014/main" val="3582013803"/>
                    </a:ext>
                  </a:extLst>
                </a:gridCol>
              </a:tblGrid>
              <a:tr h="7422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PERIODO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01/01 AL 30/06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ACUMULADO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01/01 AL 30/06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660215"/>
                  </a:ext>
                </a:extLst>
              </a:tr>
              <a:tr h="3353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1200" b="1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 INGRESOS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1200" b="1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$16,176,735.71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$16,176,735.71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4294652"/>
                  </a:ext>
                </a:extLst>
              </a:tr>
              <a:tr h="6410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 GASTOS Y OTRAS PERDIDAS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1200" b="1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$16,997,720.89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1200" b="1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105.07 %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$16,997,720.89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105.07 %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347443"/>
                  </a:ext>
                </a:extLst>
              </a:tr>
              <a:tr h="6410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AHORRO/DESAHORRO NETO DEL EJERCICIO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-$820,985.18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-5.07%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-$820,985.18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-5.07%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89380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BB21E6D3-90EE-8A30-601D-B474AB5C9988}"/>
              </a:ext>
            </a:extLst>
          </p:cNvPr>
          <p:cNvSpPr txBox="1"/>
          <p:nvPr/>
        </p:nvSpPr>
        <p:spPr>
          <a:xfrm>
            <a:off x="2836842" y="1030796"/>
            <a:ext cx="34703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  "/>
                <a:ea typeface="Verdana" panose="020B0604030504040204" pitchFamily="34" charset="0"/>
                <a:cs typeface="+mn-cs"/>
                <a:hlinkClick r:id="rId2" action="ppaction://hlinkfile"/>
              </a:rPr>
              <a:t>ESTADO DE RESULTADOS</a:t>
            </a:r>
            <a:endParaRPr kumimoji="0" lang="es-MX" sz="20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  "/>
              <a:ea typeface="Verdana" panose="020B060403050404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7068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046F935A-87B0-4321-BFA6-A1A05C5DE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973312"/>
              </p:ext>
            </p:extLst>
          </p:nvPr>
        </p:nvGraphicFramePr>
        <p:xfrm>
          <a:off x="402647" y="1889926"/>
          <a:ext cx="8338706" cy="3326069"/>
        </p:xfrm>
        <a:graphic>
          <a:graphicData uri="http://schemas.openxmlformats.org/drawingml/2006/table">
            <a:tbl>
              <a:tblPr firstRow="1" firstCol="1" bandRow="1"/>
              <a:tblGrid>
                <a:gridCol w="1168978">
                  <a:extLst>
                    <a:ext uri="{9D8B030D-6E8A-4147-A177-3AD203B41FA5}">
                      <a16:colId xmlns:a16="http://schemas.microsoft.com/office/drawing/2014/main" val="2644812324"/>
                    </a:ext>
                  </a:extLst>
                </a:gridCol>
                <a:gridCol w="1387186">
                  <a:extLst>
                    <a:ext uri="{9D8B030D-6E8A-4147-A177-3AD203B41FA5}">
                      <a16:colId xmlns:a16="http://schemas.microsoft.com/office/drawing/2014/main" val="1988325588"/>
                    </a:ext>
                  </a:extLst>
                </a:gridCol>
                <a:gridCol w="1402773">
                  <a:extLst>
                    <a:ext uri="{9D8B030D-6E8A-4147-A177-3AD203B41FA5}">
                      <a16:colId xmlns:a16="http://schemas.microsoft.com/office/drawing/2014/main" val="871223079"/>
                    </a:ext>
                  </a:extLst>
                </a:gridCol>
                <a:gridCol w="1527464">
                  <a:extLst>
                    <a:ext uri="{9D8B030D-6E8A-4147-A177-3AD203B41FA5}">
                      <a16:colId xmlns:a16="http://schemas.microsoft.com/office/drawing/2014/main" val="3542124045"/>
                    </a:ext>
                  </a:extLst>
                </a:gridCol>
                <a:gridCol w="1281009">
                  <a:extLst>
                    <a:ext uri="{9D8B030D-6E8A-4147-A177-3AD203B41FA5}">
                      <a16:colId xmlns:a16="http://schemas.microsoft.com/office/drawing/2014/main" val="1315625754"/>
                    </a:ext>
                  </a:extLst>
                </a:gridCol>
                <a:gridCol w="1571296">
                  <a:extLst>
                    <a:ext uri="{9D8B030D-6E8A-4147-A177-3AD203B41FA5}">
                      <a16:colId xmlns:a16="http://schemas.microsoft.com/office/drawing/2014/main" val="1109881616"/>
                    </a:ext>
                  </a:extLst>
                </a:gridCol>
              </a:tblGrid>
              <a:tr h="2389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ACTIVO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PASIVO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616300"/>
                  </a:ext>
                </a:extLst>
              </a:tr>
              <a:tr h="5060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  ACTIVO CIRCULANTE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$4,805,576.69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$3,333,856.06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 PASIVO CIRCULANTE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$16,903,114.34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$14,592,324.13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419110"/>
                  </a:ext>
                </a:extLst>
              </a:tr>
              <a:tr h="5673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ACTIVO NO CIRCULANTE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$67,464,293.33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$67,393,318.93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 PASIVO NO CIRCULANTE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9694022"/>
                  </a:ext>
                </a:extLst>
              </a:tr>
              <a:tr h="9128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DEL ACTIVO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$72,269,870.02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$70,727,174.99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 PASIVOS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$16,903,114.34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$14,592,324.13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1117910"/>
                  </a:ext>
                </a:extLst>
              </a:tr>
              <a:tr h="5060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HACIENDA PÚBLICA /PATRIMONIO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$55,366,755.68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$56,134,850.86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6454063"/>
                  </a:ext>
                </a:extLst>
              </a:tr>
              <a:tr h="4553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 PASIVO Y HACIENDA 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$72,269,870.02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$70,727,174.99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6515847"/>
                  </a:ext>
                </a:extLst>
              </a:tr>
            </a:tbl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CD7F92F0-AECA-4AEE-8238-4BBFCB3EC389}"/>
              </a:ext>
            </a:extLst>
          </p:cNvPr>
          <p:cNvSpPr/>
          <p:nvPr/>
        </p:nvSpPr>
        <p:spPr>
          <a:xfrm>
            <a:off x="1987366" y="1201505"/>
            <a:ext cx="542595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s-MX" sz="2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+mn-cs"/>
              </a:rPr>
            </a:br>
            <a:endParaRPr kumimoji="0" lang="es-MX" sz="2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602B1165-1BE2-4E71-BA7D-BA14649258F9}"/>
              </a:ext>
            </a:extLst>
          </p:cNvPr>
          <p:cNvSpPr txBox="1">
            <a:spLocks/>
          </p:cNvSpPr>
          <p:nvPr/>
        </p:nvSpPr>
        <p:spPr>
          <a:xfrm>
            <a:off x="2294805" y="869101"/>
            <a:ext cx="4811074" cy="664807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  "/>
                <a:ea typeface="Verdana" panose="020B0604030504040204" pitchFamily="34" charset="0"/>
                <a:cs typeface="+mj-cs"/>
                <a:hlinkClick r:id="rId2" action="ppaction://hlinkfile"/>
              </a:rPr>
              <a:t>ESTADO DE SITUACIÓN FINANCIERA</a:t>
            </a:r>
            <a:endParaRPr kumimoji="0" lang="es-MX" sz="20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  "/>
              <a:ea typeface="Verdana" panose="020B060403050404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5616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CD7F92F0-AECA-4AEE-8238-4BBFCB3EC389}"/>
              </a:ext>
            </a:extLst>
          </p:cNvPr>
          <p:cNvSpPr/>
          <p:nvPr/>
        </p:nvSpPr>
        <p:spPr>
          <a:xfrm>
            <a:off x="2082680" y="1454800"/>
            <a:ext cx="542595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s-MX" sz="2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+mn-cs"/>
              </a:rPr>
            </a:br>
            <a:endParaRPr kumimoji="0" lang="es-MX" sz="2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3D43FC2-2E96-4483-A6CE-D324EA9DB396}"/>
              </a:ext>
            </a:extLst>
          </p:cNvPr>
          <p:cNvSpPr txBox="1">
            <a:spLocks/>
          </p:cNvSpPr>
          <p:nvPr/>
        </p:nvSpPr>
        <p:spPr>
          <a:xfrm>
            <a:off x="2200625" y="1024569"/>
            <a:ext cx="4742750" cy="66101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  "/>
                <a:ea typeface="Verdana" panose="020B0604030504040204" pitchFamily="34" charset="0"/>
                <a:cs typeface="+mj-cs"/>
                <a:hlinkClick r:id="rId2" action="ppaction://hlinkfile"/>
              </a:rPr>
              <a:t>BALANZA DE COMPROBACIÓN</a:t>
            </a:r>
            <a:endParaRPr kumimoji="0" lang="es-MX" sz="20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  "/>
              <a:ea typeface="Verdana" panose="020B0604030504040204" pitchFamily="34" charset="0"/>
              <a:cs typeface="+mj-cs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0A62735D-AC45-4BEF-B490-521EFFFD4E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728938"/>
              </p:ext>
            </p:extLst>
          </p:nvPr>
        </p:nvGraphicFramePr>
        <p:xfrm>
          <a:off x="382236" y="2239630"/>
          <a:ext cx="8379528" cy="2213372"/>
        </p:xfrm>
        <a:graphic>
          <a:graphicData uri="http://schemas.openxmlformats.org/drawingml/2006/table">
            <a:tbl>
              <a:tblPr firstRow="1" firstCol="1" bandRow="1"/>
              <a:tblGrid>
                <a:gridCol w="1428008">
                  <a:extLst>
                    <a:ext uri="{9D8B030D-6E8A-4147-A177-3AD203B41FA5}">
                      <a16:colId xmlns:a16="http://schemas.microsoft.com/office/drawing/2014/main" val="1756635878"/>
                    </a:ext>
                  </a:extLst>
                </a:gridCol>
                <a:gridCol w="1369656">
                  <a:extLst>
                    <a:ext uri="{9D8B030D-6E8A-4147-A177-3AD203B41FA5}">
                      <a16:colId xmlns:a16="http://schemas.microsoft.com/office/drawing/2014/main" val="3823085611"/>
                    </a:ext>
                  </a:extLst>
                </a:gridCol>
                <a:gridCol w="1357958">
                  <a:extLst>
                    <a:ext uri="{9D8B030D-6E8A-4147-A177-3AD203B41FA5}">
                      <a16:colId xmlns:a16="http://schemas.microsoft.com/office/drawing/2014/main" val="1890239587"/>
                    </a:ext>
                  </a:extLst>
                </a:gridCol>
                <a:gridCol w="1418359">
                  <a:extLst>
                    <a:ext uri="{9D8B030D-6E8A-4147-A177-3AD203B41FA5}">
                      <a16:colId xmlns:a16="http://schemas.microsoft.com/office/drawing/2014/main" val="2575011189"/>
                    </a:ext>
                  </a:extLst>
                </a:gridCol>
                <a:gridCol w="1387187">
                  <a:extLst>
                    <a:ext uri="{9D8B030D-6E8A-4147-A177-3AD203B41FA5}">
                      <a16:colId xmlns:a16="http://schemas.microsoft.com/office/drawing/2014/main" val="3122539640"/>
                    </a:ext>
                  </a:extLst>
                </a:gridCol>
                <a:gridCol w="1418360">
                  <a:extLst>
                    <a:ext uri="{9D8B030D-6E8A-4147-A177-3AD203B41FA5}">
                      <a16:colId xmlns:a16="http://schemas.microsoft.com/office/drawing/2014/main" val="311874178"/>
                    </a:ext>
                  </a:extLst>
                </a:gridCol>
              </a:tblGrid>
              <a:tr h="423191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SALDO ANTERIOR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MOVIMIENTOS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SALDO ACTUAL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792048"/>
                  </a:ext>
                </a:extLst>
              </a:tr>
              <a:tr h="5320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DEUDOR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ACREEDOR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DEUDOR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ACREEDOR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DEUDOR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ACREEDOR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4637932"/>
                  </a:ext>
                </a:extLst>
              </a:tr>
              <a:tr h="12581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$142,098,976.14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$142,098,976.14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$239,848,368.83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$239,848,368.83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$221,192,990.57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b="1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$221,192,990.57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3226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647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CD7F92F0-AECA-4AEE-8238-4BBFCB3EC389}"/>
              </a:ext>
            </a:extLst>
          </p:cNvPr>
          <p:cNvSpPr/>
          <p:nvPr/>
        </p:nvSpPr>
        <p:spPr>
          <a:xfrm>
            <a:off x="2082680" y="1454800"/>
            <a:ext cx="542595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s-MX" sz="2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+mn-cs"/>
              </a:rPr>
            </a:br>
            <a:endParaRPr kumimoji="0" lang="es-MX" sz="2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3D43FC2-2E96-4483-A6CE-D324EA9DB396}"/>
              </a:ext>
            </a:extLst>
          </p:cNvPr>
          <p:cNvSpPr txBox="1">
            <a:spLocks/>
          </p:cNvSpPr>
          <p:nvPr/>
        </p:nvSpPr>
        <p:spPr>
          <a:xfrm>
            <a:off x="2250201" y="837906"/>
            <a:ext cx="4643598" cy="616894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  "/>
                <a:ea typeface="Verdana" panose="020B0604030504040204" pitchFamily="34" charset="0"/>
                <a:cs typeface="+mj-cs"/>
                <a:hlinkClick r:id="rId2" action="ppaction://hlinkfile"/>
              </a:rPr>
              <a:t>ESTADO DE FLUJO DE EFECTIVO</a:t>
            </a:r>
            <a:endParaRPr kumimoji="0" lang="es-MX" sz="20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  "/>
              <a:ea typeface="Verdana" panose="020B0604030504040204" pitchFamily="34" charset="0"/>
              <a:cs typeface="+mj-cs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0A62735D-AC45-4BEF-B490-521EFFFD4E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455584"/>
              </p:ext>
            </p:extLst>
          </p:nvPr>
        </p:nvGraphicFramePr>
        <p:xfrm>
          <a:off x="1394675" y="1755728"/>
          <a:ext cx="6354650" cy="4163819"/>
        </p:xfrm>
        <a:graphic>
          <a:graphicData uri="http://schemas.openxmlformats.org/drawingml/2006/table">
            <a:tbl>
              <a:tblPr firstRow="1" firstCol="1" bandRow="1"/>
              <a:tblGrid>
                <a:gridCol w="3026834">
                  <a:extLst>
                    <a:ext uri="{9D8B030D-6E8A-4147-A177-3AD203B41FA5}">
                      <a16:colId xmlns:a16="http://schemas.microsoft.com/office/drawing/2014/main" val="1756635878"/>
                    </a:ext>
                  </a:extLst>
                </a:gridCol>
                <a:gridCol w="1593701">
                  <a:extLst>
                    <a:ext uri="{9D8B030D-6E8A-4147-A177-3AD203B41FA5}">
                      <a16:colId xmlns:a16="http://schemas.microsoft.com/office/drawing/2014/main" val="3748218874"/>
                    </a:ext>
                  </a:extLst>
                </a:gridCol>
                <a:gridCol w="1734115">
                  <a:extLst>
                    <a:ext uri="{9D8B030D-6E8A-4147-A177-3AD203B41FA5}">
                      <a16:colId xmlns:a16="http://schemas.microsoft.com/office/drawing/2014/main" val="1890239587"/>
                    </a:ext>
                  </a:extLst>
                </a:gridCol>
              </a:tblGrid>
              <a:tr h="4231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CONCEPTO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2025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792048"/>
                  </a:ext>
                </a:extLst>
              </a:tr>
              <a:tr h="540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FLUJOS NETOS DE EFECTIVO POR ACTIVIDADES DE OPERACIÓN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$50,876.93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-$359,630.73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4637932"/>
                  </a:ext>
                </a:extLst>
              </a:tr>
              <a:tr h="6231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FLUJOS NETOS DE EFECTIVO POR ACTIVIDADES DE INVERSIÓN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-$18,084.40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$0.00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027447"/>
                  </a:ext>
                </a:extLst>
              </a:tr>
              <a:tr h="6145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FLUJOS NETOS DE EFECTIVO POR ACTIVIDADES DE FINANCIAMIENTO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$0.00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$0.00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0603747"/>
                  </a:ext>
                </a:extLst>
              </a:tr>
              <a:tr h="6316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INCREMENTO/DISMINUCIÓN NETA EN EL EFECTIVO Y EQUIVALENTES AL EFECTIVO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$32,792.53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-$359,630.73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13340"/>
                  </a:ext>
                </a:extLst>
              </a:tr>
              <a:tr h="5975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EFECTIVO Y EQUIVALENTES AL EFECTIVO AL INICIO DEL EJERCICIO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$217,868.22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$577,498.95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8979564"/>
                  </a:ext>
                </a:extLst>
              </a:tr>
              <a:tr h="7332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EFECTIVO Y EQUIVALENTES AL EFECTIVO AL FINAL DEL EJERCICIO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$250,660.75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$217,868.22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938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828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BC4C9-C488-CC38-4482-300840A74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00392EAE-8B1D-BDC4-7C34-9B5754377182}"/>
              </a:ext>
            </a:extLst>
          </p:cNvPr>
          <p:cNvSpPr txBox="1"/>
          <p:nvPr/>
        </p:nvSpPr>
        <p:spPr>
          <a:xfrm>
            <a:off x="1291289" y="1900699"/>
            <a:ext cx="65614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AVANCE PRESUPUESTAL DE</a:t>
            </a:r>
          </a:p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2" action="ppaction://hlinkfile"/>
              </a:rPr>
              <a:t>INGRESOS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Y 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3" action="ppaction://hlinkfile"/>
              </a:rPr>
              <a:t>EGRESOS</a:t>
            </a:r>
            <a:endParaRPr kumimoji="0" lang="es-MX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523AD72-8067-4820-9C9B-BF44574C3C40}"/>
              </a:ext>
            </a:extLst>
          </p:cNvPr>
          <p:cNvSpPr/>
          <p:nvPr/>
        </p:nvSpPr>
        <p:spPr>
          <a:xfrm>
            <a:off x="2659789" y="3184032"/>
            <a:ext cx="3824423" cy="165648"/>
          </a:xfrm>
          <a:prstGeom prst="rect">
            <a:avLst/>
          </a:prstGeom>
          <a:solidFill>
            <a:srgbClr val="006C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72A75FC-485C-2390-4E51-DC3D507424A0}"/>
              </a:ext>
            </a:extLst>
          </p:cNvPr>
          <p:cNvSpPr/>
          <p:nvPr/>
        </p:nvSpPr>
        <p:spPr>
          <a:xfrm>
            <a:off x="2659788" y="3388009"/>
            <a:ext cx="3824423" cy="165647"/>
          </a:xfrm>
          <a:prstGeom prst="rect">
            <a:avLst/>
          </a:prstGeom>
          <a:solidFill>
            <a:srgbClr val="009C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61407AF-6AB5-052E-9FD4-C47C5F49FFFC}"/>
              </a:ext>
            </a:extLst>
          </p:cNvPr>
          <p:cNvSpPr txBox="1"/>
          <p:nvPr/>
        </p:nvSpPr>
        <p:spPr>
          <a:xfrm>
            <a:off x="3163597" y="3759771"/>
            <a:ext cx="2816798" cy="5098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713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II TRIM 2025</a:t>
            </a:r>
          </a:p>
        </p:txBody>
      </p:sp>
    </p:spTree>
    <p:extLst>
      <p:ext uri="{BB962C8B-B14F-4D97-AF65-F5344CB8AC3E}">
        <p14:creationId xmlns:p14="http://schemas.microsoft.com/office/powerpoint/2010/main" val="1401971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2E9DAFA-18D7-940A-C8AB-B8E2431D53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659802"/>
              </p:ext>
            </p:extLst>
          </p:nvPr>
        </p:nvGraphicFramePr>
        <p:xfrm>
          <a:off x="489753" y="1630621"/>
          <a:ext cx="8164494" cy="3686094"/>
        </p:xfrm>
        <a:graphic>
          <a:graphicData uri="http://schemas.openxmlformats.org/drawingml/2006/table">
            <a:tbl>
              <a:tblPr/>
              <a:tblGrid>
                <a:gridCol w="737570">
                  <a:extLst>
                    <a:ext uri="{9D8B030D-6E8A-4147-A177-3AD203B41FA5}">
                      <a16:colId xmlns:a16="http://schemas.microsoft.com/office/drawing/2014/main" val="1151882210"/>
                    </a:ext>
                  </a:extLst>
                </a:gridCol>
                <a:gridCol w="775865">
                  <a:extLst>
                    <a:ext uri="{9D8B030D-6E8A-4147-A177-3AD203B41FA5}">
                      <a16:colId xmlns:a16="http://schemas.microsoft.com/office/drawing/2014/main" val="902809283"/>
                    </a:ext>
                  </a:extLst>
                </a:gridCol>
                <a:gridCol w="692543">
                  <a:extLst>
                    <a:ext uri="{9D8B030D-6E8A-4147-A177-3AD203B41FA5}">
                      <a16:colId xmlns:a16="http://schemas.microsoft.com/office/drawing/2014/main" val="685335436"/>
                    </a:ext>
                  </a:extLst>
                </a:gridCol>
                <a:gridCol w="610531">
                  <a:extLst>
                    <a:ext uri="{9D8B030D-6E8A-4147-A177-3AD203B41FA5}">
                      <a16:colId xmlns:a16="http://schemas.microsoft.com/office/drawing/2014/main" val="3803141191"/>
                    </a:ext>
                  </a:extLst>
                </a:gridCol>
                <a:gridCol w="740987">
                  <a:extLst>
                    <a:ext uri="{9D8B030D-6E8A-4147-A177-3AD203B41FA5}">
                      <a16:colId xmlns:a16="http://schemas.microsoft.com/office/drawing/2014/main" val="4223245814"/>
                    </a:ext>
                  </a:extLst>
                </a:gridCol>
                <a:gridCol w="723704">
                  <a:extLst>
                    <a:ext uri="{9D8B030D-6E8A-4147-A177-3AD203B41FA5}">
                      <a16:colId xmlns:a16="http://schemas.microsoft.com/office/drawing/2014/main" val="2315589019"/>
                    </a:ext>
                  </a:extLst>
                </a:gridCol>
                <a:gridCol w="715447">
                  <a:extLst>
                    <a:ext uri="{9D8B030D-6E8A-4147-A177-3AD203B41FA5}">
                      <a16:colId xmlns:a16="http://schemas.microsoft.com/office/drawing/2014/main" val="1406635414"/>
                    </a:ext>
                  </a:extLst>
                </a:gridCol>
                <a:gridCol w="724020">
                  <a:extLst>
                    <a:ext uri="{9D8B030D-6E8A-4147-A177-3AD203B41FA5}">
                      <a16:colId xmlns:a16="http://schemas.microsoft.com/office/drawing/2014/main" val="2365436272"/>
                    </a:ext>
                  </a:extLst>
                </a:gridCol>
                <a:gridCol w="714659">
                  <a:extLst>
                    <a:ext uri="{9D8B030D-6E8A-4147-A177-3AD203B41FA5}">
                      <a16:colId xmlns:a16="http://schemas.microsoft.com/office/drawing/2014/main" val="732042226"/>
                    </a:ext>
                  </a:extLst>
                </a:gridCol>
                <a:gridCol w="871535">
                  <a:extLst>
                    <a:ext uri="{9D8B030D-6E8A-4147-A177-3AD203B41FA5}">
                      <a16:colId xmlns:a16="http://schemas.microsoft.com/office/drawing/2014/main" val="3488982971"/>
                    </a:ext>
                  </a:extLst>
                </a:gridCol>
                <a:gridCol w="857633">
                  <a:extLst>
                    <a:ext uri="{9D8B030D-6E8A-4147-A177-3AD203B41FA5}">
                      <a16:colId xmlns:a16="http://schemas.microsoft.com/office/drawing/2014/main" val="1486293536"/>
                    </a:ext>
                  </a:extLst>
                </a:gridCol>
              </a:tblGrid>
              <a:tr h="34465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8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SUB. FEDERAL</a:t>
                      </a:r>
                    </a:p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PROGRAMADO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8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 FEDERAL</a:t>
                      </a:r>
                    </a:p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RECIBIDO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8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AMPLIACION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8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8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SUB. ESTATAL</a:t>
                      </a:r>
                    </a:p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PROGRAMADO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8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SUB. ESTATAL</a:t>
                      </a:r>
                    </a:p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RECIBIDO</a:t>
                      </a:r>
                    </a:p>
                    <a:p>
                      <a:pPr algn="ctr" rtl="0" fontAlgn="ctr"/>
                      <a:endParaRPr lang="es-MX" sz="7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8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AMPLIACIÓN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8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8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INGRESO PROPIO</a:t>
                      </a:r>
                    </a:p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RECAUDADO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8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8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335625"/>
                  </a:ext>
                </a:extLst>
              </a:tr>
              <a:tr h="2140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ENERO 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1,587,935.00</a:t>
                      </a:r>
                    </a:p>
                  </a:txBody>
                  <a:tcPr marL="5358" marR="5358" marT="5358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1,587,935.00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472,845.00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472,845.00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650567"/>
                  </a:ext>
                </a:extLst>
              </a:tr>
              <a:tr h="26174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FEBRERO</a:t>
                      </a:r>
                      <a:r>
                        <a:rPr lang="es-MX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                       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1,637,935.00                               </a:t>
                      </a:r>
                    </a:p>
                  </a:txBody>
                  <a:tcPr marL="5358" marR="5358" marT="5358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1,637,935.00                               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171,464.00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171,464.00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949403"/>
                  </a:ext>
                </a:extLst>
              </a:tr>
              <a:tr h="2279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4,969,460.00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MX" sz="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                         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4,969,460.00</a:t>
                      </a:r>
                      <a:r>
                        <a:rPr lang="es-MX" sz="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                         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2,137,389.43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2,137,389.00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28,571.00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28,571.00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245570"/>
                  </a:ext>
                </a:extLst>
              </a:tr>
              <a:tr h="2406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3,727,095.00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8,696,555.00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8,696,555.00</a:t>
                      </a:r>
                    </a:p>
                    <a:p>
                      <a:pPr algn="ctr" rtl="0" fontAlgn="ctr"/>
                      <a:endParaRPr lang="es-MX" sz="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3,727,095.00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25,000.00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25,000.00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46,307.00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46,307.00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165270"/>
                  </a:ext>
                </a:extLst>
              </a:tr>
              <a:tr h="335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37,038.09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37,038.09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368,391.00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368,391.00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159281"/>
                  </a:ext>
                </a:extLst>
              </a:tr>
              <a:tr h="2140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JUNIO</a:t>
                      </a:r>
                      <a:endParaRPr lang="es-MX" sz="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887,935.00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887,935.00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77,868.25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77,868.25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056385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JULIO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1,863,547.00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1,863,547.00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  <a:p>
                      <a:pPr algn="ctr" fontAlgn="ctr"/>
                      <a:endParaRPr lang="es-MX" sz="8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kumimoji="0" lang="es-MX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kumimoji="0" lang="es-MX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431603"/>
                  </a:ext>
                </a:extLst>
              </a:tr>
              <a:tr h="2942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  <a:p>
                      <a:pPr algn="ctr" fontAlgn="ctr"/>
                      <a:endParaRPr lang="es-MX" sz="8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kumimoji="0" lang="es-MX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kumimoji="0" lang="es-MX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069918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SEPTIEMBRE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  <a:p>
                      <a:pPr algn="ctr" fontAlgn="ctr"/>
                      <a:endParaRPr lang="es-MX" sz="8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kumimoji="0" lang="es-MX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6783"/>
                  </a:ext>
                </a:extLst>
              </a:tr>
              <a:tr h="216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1,863,548.00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1,863,548.00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kumimoji="0" lang="es-MX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kumimoji="0" lang="es-MX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442319"/>
                  </a:ext>
                </a:extLst>
              </a:tr>
              <a:tr h="22259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NOVIEMBRE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kumimoji="0" lang="es-MX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kumimoji="0" lang="es-MX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C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452619"/>
                  </a:ext>
                </a:extLst>
              </a:tr>
              <a:tr h="216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DICIEMBRE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C8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144559"/>
                  </a:ext>
                </a:extLst>
              </a:tr>
              <a:tr h="2903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12,423,650.00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8,696,555.00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8,696,555.00</a:t>
                      </a:r>
                    </a:p>
                    <a:p>
                      <a:pPr algn="ctr" rtl="0" fontAlgn="ctr"/>
                      <a:endParaRPr lang="es-MX" sz="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12,423,650.00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6,313,232.52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6,313,232.52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1,165,446.25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1,165,446.25</a:t>
                      </a:r>
                    </a:p>
                  </a:txBody>
                  <a:tcPr marL="5358" marR="5358" marT="5358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073022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26A5C683-7A03-0982-53CB-78CC5BCA3D33}"/>
              </a:ext>
            </a:extLst>
          </p:cNvPr>
          <p:cNvSpPr txBox="1"/>
          <p:nvPr/>
        </p:nvSpPr>
        <p:spPr>
          <a:xfrm>
            <a:off x="6578475" y="959472"/>
            <a:ext cx="1965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257175"/>
            <a:r>
              <a:rPr lang="es-MX" sz="2000" b="1" dirty="0">
                <a:solidFill>
                  <a:srgbClr val="006C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$16,175,233.77</a:t>
            </a:r>
            <a:endParaRPr lang="es-MX" sz="1013" b="1" dirty="0">
              <a:solidFill>
                <a:srgbClr val="006C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167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E9136-5012-2224-D9B4-C91BF26C4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91FE2BDE-F70A-44E8-FABA-1E6D8D875C0A}"/>
              </a:ext>
            </a:extLst>
          </p:cNvPr>
          <p:cNvSpPr txBox="1"/>
          <p:nvPr/>
        </p:nvSpPr>
        <p:spPr>
          <a:xfrm>
            <a:off x="902970" y="1322270"/>
            <a:ext cx="75095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PROGRAMA ANUAL DE ADQUISICIONES </a:t>
            </a:r>
          </a:p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ARENDAMIENTOS Y SERVICIOS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0EAA73E-5828-4F14-FF5D-9632D225E55B}"/>
              </a:ext>
            </a:extLst>
          </p:cNvPr>
          <p:cNvSpPr/>
          <p:nvPr/>
        </p:nvSpPr>
        <p:spPr>
          <a:xfrm>
            <a:off x="2659789" y="3184032"/>
            <a:ext cx="3824423" cy="165648"/>
          </a:xfrm>
          <a:prstGeom prst="rect">
            <a:avLst/>
          </a:prstGeom>
          <a:solidFill>
            <a:srgbClr val="006C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77856FE-270F-49CF-FC3E-5947F43653D4}"/>
              </a:ext>
            </a:extLst>
          </p:cNvPr>
          <p:cNvSpPr/>
          <p:nvPr/>
        </p:nvSpPr>
        <p:spPr>
          <a:xfrm>
            <a:off x="2659788" y="3428102"/>
            <a:ext cx="3824423" cy="165647"/>
          </a:xfrm>
          <a:prstGeom prst="rect">
            <a:avLst/>
          </a:prstGeom>
          <a:solidFill>
            <a:srgbClr val="009C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7D4D135-4D37-F1C6-1C1D-229C972FCD7B}"/>
              </a:ext>
            </a:extLst>
          </p:cNvPr>
          <p:cNvSpPr txBox="1"/>
          <p:nvPr/>
        </p:nvSpPr>
        <p:spPr>
          <a:xfrm>
            <a:off x="3163597" y="3759771"/>
            <a:ext cx="2816798" cy="5098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713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II TRIM 2025</a:t>
            </a:r>
          </a:p>
        </p:txBody>
      </p:sp>
    </p:spTree>
    <p:extLst>
      <p:ext uri="{BB962C8B-B14F-4D97-AF65-F5344CB8AC3E}">
        <p14:creationId xmlns:p14="http://schemas.microsoft.com/office/powerpoint/2010/main" val="140881258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12335</TotalTime>
  <Words>549</Words>
  <Application>Microsoft Office PowerPoint</Application>
  <PresentationFormat>Presentación en pantalla (4:3)</PresentationFormat>
  <Paragraphs>341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11</vt:i4>
      </vt:variant>
    </vt:vector>
  </HeadingPairs>
  <TitlesOfParts>
    <vt:vector size="21" baseType="lpstr">
      <vt:lpstr>Arial</vt:lpstr>
      <vt:lpstr>Arial   </vt:lpstr>
      <vt:lpstr>Arial Black</vt:lpstr>
      <vt:lpstr>Bahnschrift</vt:lpstr>
      <vt:lpstr>Calibri</vt:lpstr>
      <vt:lpstr>Calibri Light</vt:lpstr>
      <vt:lpstr>Verdana</vt:lpstr>
      <vt:lpstr>1_Tema de Office</vt:lpstr>
      <vt:lpstr>2_Tema de Office</vt:lpstr>
      <vt:lpstr>3_Tema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ANUAL DE ADQUISICIONES, ARRENDAMIENTOS Y SERVICIOS 2020</dc:title>
  <dc:creator>Usuario</dc:creator>
  <cp:lastModifiedBy>Luz Marina Vega García</cp:lastModifiedBy>
  <cp:revision>68</cp:revision>
  <dcterms:created xsi:type="dcterms:W3CDTF">2020-12-09T22:38:33Z</dcterms:created>
  <dcterms:modified xsi:type="dcterms:W3CDTF">2025-09-23T16:01:31Z</dcterms:modified>
</cp:coreProperties>
</file>